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720" r:id="rId6"/>
    <p:sldMasterId id="2147483732" r:id="rId7"/>
  </p:sldMasterIdLst>
  <p:notesMasterIdLst>
    <p:notesMasterId r:id="rId31"/>
  </p:notesMasterIdLst>
  <p:sldIdLst>
    <p:sldId id="256" r:id="rId8"/>
    <p:sldId id="345" r:id="rId9"/>
    <p:sldId id="337" r:id="rId10"/>
    <p:sldId id="428" r:id="rId11"/>
    <p:sldId id="425" r:id="rId12"/>
    <p:sldId id="430" r:id="rId13"/>
    <p:sldId id="352" r:id="rId14"/>
    <p:sldId id="354" r:id="rId15"/>
    <p:sldId id="431" r:id="rId16"/>
    <p:sldId id="432" r:id="rId17"/>
    <p:sldId id="433" r:id="rId18"/>
    <p:sldId id="434" r:id="rId19"/>
    <p:sldId id="356" r:id="rId20"/>
    <p:sldId id="435" r:id="rId21"/>
    <p:sldId id="357" r:id="rId22"/>
    <p:sldId id="436" r:id="rId23"/>
    <p:sldId id="439" r:id="rId24"/>
    <p:sldId id="438" r:id="rId25"/>
    <p:sldId id="440" r:id="rId26"/>
    <p:sldId id="389" r:id="rId27"/>
    <p:sldId id="426" r:id="rId28"/>
    <p:sldId id="422" r:id="rId29"/>
    <p:sldId id="39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eschiae" initials="c" lastIdx="3" clrIdx="0"/>
  <p:cmAuthor id="1" name="Dominique Laurent" initials="DL" lastIdx="3" clrIdx="1"/>
  <p:cmAuthor id="2" name="Guillaume Marchand" initials="GM" lastIdx="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CC66"/>
    <a:srgbClr val="FF9966"/>
    <a:srgbClr val="299B3B"/>
    <a:srgbClr val="4E7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515" autoAdjust="0"/>
    <p:restoredTop sz="92019" autoAdjust="0"/>
  </p:normalViewPr>
  <p:slideViewPr>
    <p:cSldViewPr snapToGrid="0" snapToObjects="1">
      <p:cViewPr varScale="1">
        <p:scale>
          <a:sx n="70" d="100"/>
          <a:sy n="70" d="100"/>
        </p:scale>
        <p:origin x="-136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234"/>
    </p:cViewPr>
  </p:sorterViewPr>
  <p:notesViewPr>
    <p:cSldViewPr snapToGrid="0" snapToObjects="1">
      <p:cViewPr varScale="1">
        <p:scale>
          <a:sx n="56" d="100"/>
          <a:sy n="56" d="100"/>
        </p:scale>
        <p:origin x="-282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77E42-4B5C-3E41-8D9C-FE70F784CD4F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9C218-C476-8343-B9B5-DEE0746D13E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1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1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1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C9C218-C476-8343-B9B5-DEE0746D13E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59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1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26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42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96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76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7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73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04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9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32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51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833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409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9437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991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63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728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118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03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82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05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073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638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86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74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49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048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047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730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3653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4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13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9901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311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970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538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6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2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1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61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8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A1300-6612-1C4F-8F9A-CC7EE978DFE2}" type="datetimeFigureOut">
              <a:rPr lang="en-US" smtClean="0"/>
              <a:pPr/>
              <a:t>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D8AE2-1441-B047-9293-18A02C616D4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89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8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A1300-6612-1C4F-8F9A-CC7EE978DFE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1/22/2024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D8AE2-1441-B047-9293-18A02C616D4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png"/><Relationship Id="rId18" Type="http://schemas.openxmlformats.org/officeDocument/2006/relationships/image" Target="../media/image42.jpeg"/><Relationship Id="rId26" Type="http://schemas.openxmlformats.org/officeDocument/2006/relationships/image" Target="../media/image50.png"/><Relationship Id="rId3" Type="http://schemas.openxmlformats.org/officeDocument/2006/relationships/image" Target="../media/image28.jpg"/><Relationship Id="rId21" Type="http://schemas.openxmlformats.org/officeDocument/2006/relationships/image" Target="../media/image45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17" Type="http://schemas.openxmlformats.org/officeDocument/2006/relationships/image" Target="../media/image41.emf"/><Relationship Id="rId25" Type="http://schemas.openxmlformats.org/officeDocument/2006/relationships/image" Target="../media/image49.png"/><Relationship Id="rId2" Type="http://schemas.openxmlformats.org/officeDocument/2006/relationships/image" Target="../media/image27.jpg"/><Relationship Id="rId16" Type="http://schemas.openxmlformats.org/officeDocument/2006/relationships/image" Target="../media/image40.emf"/><Relationship Id="rId20" Type="http://schemas.openxmlformats.org/officeDocument/2006/relationships/image" Target="../media/image44.emf"/><Relationship Id="rId29" Type="http://schemas.openxmlformats.org/officeDocument/2006/relationships/image" Target="../media/image53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emf"/><Relationship Id="rId11" Type="http://schemas.openxmlformats.org/officeDocument/2006/relationships/image" Target="../media/image36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30.emf"/><Relationship Id="rId15" Type="http://schemas.openxmlformats.org/officeDocument/2006/relationships/image" Target="../media/image39.emf"/><Relationship Id="rId23" Type="http://schemas.openxmlformats.org/officeDocument/2006/relationships/image" Target="../media/image47.png"/><Relationship Id="rId28" Type="http://schemas.openxmlformats.org/officeDocument/2006/relationships/image" Target="../media/image52.emf"/><Relationship Id="rId10" Type="http://schemas.openxmlformats.org/officeDocument/2006/relationships/image" Target="../media/image35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9.png"/><Relationship Id="rId9" Type="http://schemas.openxmlformats.org/officeDocument/2006/relationships/image" Target="../media/image34.emf"/><Relationship Id="rId14" Type="http://schemas.openxmlformats.org/officeDocument/2006/relationships/image" Target="../media/image16.svg"/><Relationship Id="rId22" Type="http://schemas.openxmlformats.org/officeDocument/2006/relationships/image" Target="../media/image46.png"/><Relationship Id="rId27" Type="http://schemas.openxmlformats.org/officeDocument/2006/relationships/image" Target="../media/image51.emf"/><Relationship Id="rId30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va4cap.e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1692" y="3695700"/>
            <a:ext cx="8380326" cy="1885294"/>
          </a:xfrm>
        </p:spPr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bg1"/>
                </a:solidFill>
              </a:rPr>
              <a:t>Analysis Ready Data : </a:t>
            </a:r>
            <a:r>
              <a:rPr lang="fr-FR" sz="3600" dirty="0" smtClean="0">
                <a:solidFill>
                  <a:schemeClr val="bg1"/>
                </a:solidFill>
              </a:rPr>
              <a:t>l’expérience NIVA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23/01/2024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94FB6641-4834-4349-8FD1-7F54C01BE09B}"/>
              </a:ext>
            </a:extLst>
          </p:cNvPr>
          <p:cNvGrpSpPr/>
          <p:nvPr/>
        </p:nvGrpSpPr>
        <p:grpSpPr>
          <a:xfrm>
            <a:off x="2279244" y="5967239"/>
            <a:ext cx="4781400" cy="512890"/>
            <a:chOff x="4423698" y="5979673"/>
            <a:chExt cx="4346727" cy="51289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xmlns="" id="{B83CF10F-C7A9-014C-9BB4-6F1DE55DD75D}"/>
                </a:ext>
              </a:extLst>
            </p:cNvPr>
            <p:cNvSpPr/>
            <p:nvPr/>
          </p:nvSpPr>
          <p:spPr>
            <a:xfrm>
              <a:off x="4423698" y="5979673"/>
              <a:ext cx="4346727" cy="50097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6" name="Title 1">
              <a:extLst>
                <a:ext uri="{FF2B5EF4-FFF2-40B4-BE49-F238E27FC236}">
                  <a16:creationId xmlns:a16="http://schemas.microsoft.com/office/drawing/2014/main" xmlns="" id="{BEB8B4AE-4695-8943-BB01-FEDF4A946523}"/>
                </a:ext>
              </a:extLst>
            </p:cNvPr>
            <p:cNvSpPr txBox="1">
              <a:spLocks/>
            </p:cNvSpPr>
            <p:nvPr/>
          </p:nvSpPr>
          <p:spPr>
            <a:xfrm>
              <a:off x="5037522" y="5991587"/>
              <a:ext cx="3687224" cy="5009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1000" dirty="0">
                  <a:solidFill>
                    <a:schemeClr val="bg1"/>
                  </a:solidFill>
                </a:rPr>
                <a:t>This project has received funding from the European Union’s Horizon 2020 research and innovation </a:t>
              </a:r>
              <a:r>
                <a:rPr lang="en-US" sz="1000" dirty="0" err="1">
                  <a:solidFill>
                    <a:schemeClr val="bg1"/>
                  </a:solidFill>
                </a:rPr>
                <a:t>programme</a:t>
              </a:r>
              <a:r>
                <a:rPr lang="en-US" sz="1000" dirty="0">
                  <a:solidFill>
                    <a:schemeClr val="bg1"/>
                  </a:solidFill>
                </a:rPr>
                <a:t> under grant agreement No. 842009 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768A5EFF-517F-0A41-9A65-173114359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4263" y="6075122"/>
              <a:ext cx="463258" cy="333907"/>
            </a:xfrm>
            <a:prstGeom prst="rect">
              <a:avLst/>
            </a:prstGeom>
          </p:spPr>
        </p:pic>
      </p:grpSp>
      <p:pic>
        <p:nvPicPr>
          <p:cNvPr id="3074" name="Picture 2" descr="D:\NIVA\WP2\UC1b-Agro_env_monitoring\Workshop_05-02-2020\pics\cocci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7351" y="428625"/>
            <a:ext cx="486255" cy="7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22" y="5360450"/>
            <a:ext cx="1012567" cy="1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43" y="1103192"/>
            <a:ext cx="8719632" cy="554057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 Comprendre l’impact des prétraitements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dirty="0" smtClean="0">
                <a:solidFill>
                  <a:schemeClr val="tx2"/>
                </a:solidFill>
              </a:rPr>
              <a:t> plusieurs options possibles 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1800" dirty="0">
                <a:solidFill>
                  <a:schemeClr val="tx2"/>
                </a:solidFill>
              </a:rPr>
              <a:t> C</a:t>
            </a:r>
            <a:r>
              <a:rPr lang="fr-FR" sz="1800" dirty="0" smtClean="0">
                <a:solidFill>
                  <a:schemeClr val="tx2"/>
                </a:solidFill>
              </a:rPr>
              <a:t>hoix du MNT pour l’ortho-rectification  (ex : MNT global / MNT local)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1800" dirty="0" smtClean="0">
                <a:solidFill>
                  <a:schemeClr val="tx2"/>
                </a:solidFill>
              </a:rPr>
              <a:t>Type de masques pour les nuages et autres artefacts </a:t>
            </a:r>
          </a:p>
          <a:p>
            <a:pPr lvl="3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1600" dirty="0" smtClean="0">
                <a:solidFill>
                  <a:schemeClr val="tx2"/>
                </a:solidFill>
              </a:rPr>
              <a:t>Sen2Cor est utilisé par l’ESA</a:t>
            </a:r>
          </a:p>
          <a:p>
            <a:pPr lvl="3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1600" dirty="0" smtClean="0">
                <a:solidFill>
                  <a:schemeClr val="tx2"/>
                </a:solidFill>
              </a:rPr>
              <a:t>MAJA est utilisé par Sen4CAP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dirty="0" smtClean="0">
                <a:solidFill>
                  <a:schemeClr val="tx2"/>
                </a:solidFill>
              </a:rPr>
              <a:t>Utiliser des données prétraitées 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dirty="0" smtClean="0">
                <a:solidFill>
                  <a:schemeClr val="tx2"/>
                </a:solidFill>
              </a:rPr>
              <a:t> </a:t>
            </a:r>
            <a:r>
              <a:rPr lang="fr-FR" sz="2000" dirty="0" smtClean="0">
                <a:solidFill>
                  <a:schemeClr val="tx2"/>
                </a:solidFill>
              </a:rPr>
              <a:t>gain de temps et d’énergie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2000" dirty="0" smtClean="0">
                <a:solidFill>
                  <a:schemeClr val="tx2"/>
                </a:solidFill>
              </a:rPr>
              <a:t> le choix des options dépend (surtout) du fournisseur</a:t>
            </a: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 Enseignements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83815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43" y="1103192"/>
            <a:ext cx="8719632" cy="554057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 Comprendre l’impact des prétraitements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dirty="0" smtClean="0">
                <a:solidFill>
                  <a:schemeClr val="tx2"/>
                </a:solidFill>
              </a:rPr>
              <a:t>  pistes d’amélioration 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1400" dirty="0" smtClean="0">
                <a:solidFill>
                  <a:schemeClr val="tx2"/>
                </a:solidFill>
              </a:rPr>
              <a:t> </a:t>
            </a:r>
            <a:r>
              <a:rPr lang="fr-FR" sz="2000" dirty="0" smtClean="0">
                <a:solidFill>
                  <a:schemeClr val="tx2"/>
                </a:solidFill>
              </a:rPr>
              <a:t>fournisseurs de données : documenter clairement  les options retenues pour les prétraitements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2000" dirty="0">
                <a:solidFill>
                  <a:schemeClr val="tx2"/>
                </a:solidFill>
              </a:rPr>
              <a:t> </a:t>
            </a:r>
            <a:r>
              <a:rPr lang="fr-FR" sz="2000" dirty="0" smtClean="0">
                <a:solidFill>
                  <a:schemeClr val="tx2"/>
                </a:solidFill>
              </a:rPr>
              <a:t>utilisateur de données : besoin d’information / formation pour comprendre l’impact de ces options =&gt; pouvoir choisir la plus pertinente</a:t>
            </a:r>
          </a:p>
          <a:p>
            <a:pPr lvl="2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2000" dirty="0">
                <a:solidFill>
                  <a:schemeClr val="tx2"/>
                </a:solidFill>
              </a:rPr>
              <a:t>c</a:t>
            </a:r>
            <a:r>
              <a:rPr lang="fr-FR" sz="2000" dirty="0" smtClean="0">
                <a:solidFill>
                  <a:schemeClr val="tx2"/>
                </a:solidFill>
              </a:rPr>
              <a:t>hercheurs </a:t>
            </a:r>
            <a:r>
              <a:rPr lang="fr-FR" sz="2000" dirty="0" smtClean="0">
                <a:solidFill>
                  <a:schemeClr val="tx2"/>
                </a:solidFill>
              </a:rPr>
              <a:t>: étudier plus finement l’impact de ces options de prétraitements</a:t>
            </a:r>
          </a:p>
          <a:p>
            <a:pPr>
              <a:buFont typeface="Wingdings" pitchFamily="2" charset="2"/>
              <a:buChar char="Ø"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 Enseignements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1817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176588"/>
            <a:ext cx="6554277" cy="49914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lnSpc>
                <a:spcPct val="114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>
                <a:solidFill>
                  <a:schemeClr val="tx2"/>
                </a:solidFill>
              </a:rPr>
              <a:t>D3.5 Recommendations for standardised connections between IACS and other applications</a:t>
            </a:r>
          </a:p>
          <a:p>
            <a:pPr lvl="1" indent="-342900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B050"/>
                </a:solidFill>
              </a:rPr>
              <a:t>Import of EO data </a:t>
            </a:r>
          </a:p>
          <a:p>
            <a:pPr lvl="1" indent="-342900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tx2"/>
                </a:solidFill>
              </a:rPr>
              <a:t>Exchanges with FMIS (Farm Management Information System)</a:t>
            </a:r>
          </a:p>
          <a:p>
            <a:pPr lvl="1" indent="-342900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fr-FR" sz="1200" dirty="0" smtClean="0">
              <a:solidFill>
                <a:schemeClr val="tx2"/>
              </a:solidFill>
            </a:endParaRPr>
          </a:p>
          <a:p>
            <a:pPr>
              <a:lnSpc>
                <a:spcPct val="114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D3.3 Common </a:t>
            </a:r>
            <a:r>
              <a:rPr lang="fr-FR" sz="2800" dirty="0" err="1" smtClean="0">
                <a:solidFill>
                  <a:schemeClr val="tx2"/>
                </a:solidFill>
              </a:rPr>
              <a:t>Semantic</a:t>
            </a:r>
            <a:r>
              <a:rPr lang="fr-FR" sz="2800" dirty="0" smtClean="0">
                <a:solidFill>
                  <a:schemeClr val="tx2"/>
                </a:solidFill>
              </a:rPr>
              <a:t> Model</a:t>
            </a:r>
          </a:p>
          <a:p>
            <a:pPr lvl="1" indent="-342900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B050"/>
                </a:solidFill>
              </a:rPr>
              <a:t>Un </a:t>
            </a:r>
            <a:r>
              <a:rPr lang="en-GB" sz="2400" b="1" dirty="0" err="1">
                <a:solidFill>
                  <a:srgbClr val="00B050"/>
                </a:solidFill>
              </a:rPr>
              <a:t>chapitre</a:t>
            </a:r>
            <a:r>
              <a:rPr lang="en-GB" sz="2400" b="1" dirty="0">
                <a:solidFill>
                  <a:srgbClr val="00B050"/>
                </a:solidFill>
              </a:rPr>
              <a:t> </a:t>
            </a:r>
            <a:r>
              <a:rPr lang="en-GB" sz="2400" b="1" dirty="0" err="1">
                <a:solidFill>
                  <a:srgbClr val="00B050"/>
                </a:solidFill>
              </a:rPr>
              <a:t>sur</a:t>
            </a:r>
            <a:r>
              <a:rPr lang="en-GB" sz="2400" b="1" dirty="0">
                <a:solidFill>
                  <a:srgbClr val="00B050"/>
                </a:solidFill>
              </a:rPr>
              <a:t> EO monitoring</a:t>
            </a:r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95" y="503859"/>
            <a:ext cx="8869757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Contribution NIVA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2" name="Accolade fermante 1"/>
          <p:cNvSpPr/>
          <p:nvPr/>
        </p:nvSpPr>
        <p:spPr>
          <a:xfrm>
            <a:off x="6305266" y="3208295"/>
            <a:ext cx="464023" cy="1419367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878472" y="3208295"/>
            <a:ext cx="2060812" cy="123512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Information aux Agences de Paiement (utilisateurs)</a:t>
            </a:r>
            <a:endParaRPr lang="fr-FR" dirty="0"/>
          </a:p>
        </p:txBody>
      </p:sp>
      <p:sp>
        <p:nvSpPr>
          <p:cNvPr id="8" name="Accolade fermante 7"/>
          <p:cNvSpPr/>
          <p:nvPr/>
        </p:nvSpPr>
        <p:spPr>
          <a:xfrm>
            <a:off x="5597857" y="5336275"/>
            <a:ext cx="464023" cy="1217996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305266" y="5305765"/>
            <a:ext cx="2606723" cy="13955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Amorce de documentation standardisée (fournisseurs de données, chercheurs)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65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102455"/>
            <a:ext cx="8550234" cy="49914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 marL="0" indent="0">
              <a:buNone/>
            </a:pPr>
            <a:endParaRPr lang="fr-FR" sz="2800" dirty="0">
              <a:solidFill>
                <a:schemeClr val="tx2"/>
              </a:solidFill>
            </a:endParaRPr>
          </a:p>
          <a:p>
            <a:pPr marL="914400" lvl="2" indent="0">
              <a:buNone/>
            </a:pPr>
            <a:endParaRPr lang="fr-FR" sz="2000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Contribution NIVA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61" y="1552813"/>
            <a:ext cx="7525585" cy="445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à coins arrondis 7"/>
          <p:cNvSpPr/>
          <p:nvPr/>
        </p:nvSpPr>
        <p:spPr>
          <a:xfrm>
            <a:off x="3549247" y="4569785"/>
            <a:ext cx="1172878" cy="145312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409536" y="3057099"/>
            <a:ext cx="1690410" cy="234741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915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48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chemeClr val="bg1"/>
                </a:solidFill>
              </a:rPr>
              <a:t>Préparation des images satellite pour les indicateurs agro-environnementaux 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8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/>
          <a:srcRect r="6240"/>
          <a:stretch>
            <a:fillRect/>
          </a:stretch>
        </p:blipFill>
        <p:spPr bwMode="auto">
          <a:xfrm>
            <a:off x="6726011" y="2260889"/>
            <a:ext cx="2513114" cy="177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5" y="1099574"/>
            <a:ext cx="6486038" cy="575842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Objectif : mesurer l’impact environnemental des pratiques agricoles </a:t>
            </a:r>
          </a:p>
          <a:p>
            <a:pPr>
              <a:buFont typeface="Wingdings" pitchFamily="2" charset="2"/>
              <a:buChar char="Ø"/>
            </a:pPr>
            <a:endParaRPr lang="fr-FR" sz="2800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Choix de 3 indicateurs</a:t>
            </a:r>
            <a:endParaRPr lang="fr-FR" sz="2400" dirty="0" smtClean="0">
              <a:solidFill>
                <a:schemeClr val="tx2"/>
              </a:solidFill>
            </a:endParaRPr>
          </a:p>
          <a:p>
            <a:pPr lvl="1"/>
            <a:r>
              <a:rPr lang="fr-FR" sz="2400" dirty="0" smtClean="0">
                <a:solidFill>
                  <a:schemeClr val="tx2"/>
                </a:solidFill>
              </a:rPr>
              <a:t>Stockage carbone =&gt; changement climatique</a:t>
            </a:r>
            <a:endParaRPr lang="fr-FR" sz="2400" dirty="0">
              <a:solidFill>
                <a:schemeClr val="tx2"/>
              </a:solidFill>
            </a:endParaRPr>
          </a:p>
          <a:p>
            <a:pPr lvl="1"/>
            <a:r>
              <a:rPr lang="fr-FR" sz="2400" dirty="0" smtClean="0">
                <a:solidFill>
                  <a:schemeClr val="tx2"/>
                </a:solidFill>
              </a:rPr>
              <a:t>Lixiviation des nitrates =&gt; qualité de l’eau</a:t>
            </a:r>
            <a:endParaRPr lang="fr-FR" sz="2400" dirty="0">
              <a:solidFill>
                <a:schemeClr val="tx2"/>
              </a:solidFill>
            </a:endParaRPr>
          </a:p>
          <a:p>
            <a:pPr lvl="1"/>
            <a:r>
              <a:rPr lang="fr-FR" sz="2400" dirty="0" smtClean="0">
                <a:solidFill>
                  <a:schemeClr val="tx2"/>
                </a:solidFill>
              </a:rPr>
              <a:t>Biodiversité</a:t>
            </a:r>
          </a:p>
          <a:p>
            <a:pPr marL="457200" lvl="1" indent="0">
              <a:buNone/>
            </a:pPr>
            <a:endParaRPr lang="fr-FR" sz="2400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Un « Use Case » du projet NIVA qui intéresse une grande variété d’acteurs</a:t>
            </a: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Les indicateurs agro-environnementaux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7" name="Ellipse 6"/>
          <p:cNvSpPr/>
          <p:nvPr/>
        </p:nvSpPr>
        <p:spPr>
          <a:xfrm>
            <a:off x="8099946" y="2472156"/>
            <a:ext cx="1139179" cy="12332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2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4" y="1099574"/>
            <a:ext cx="8819805" cy="575842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Indicateurs de bilan (à calculer  une fois par an)</a:t>
            </a:r>
          </a:p>
          <a:p>
            <a:pPr>
              <a:buFont typeface="Wingdings" pitchFamily="2" charset="2"/>
              <a:buChar char="Ø"/>
            </a:pPr>
            <a:endParaRPr lang="fr-FR" sz="2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Indicateurs calculés à plusieurs niveaux de précision (Tiers) </a:t>
            </a:r>
          </a:p>
          <a:p>
            <a:pPr>
              <a:buFont typeface="Wingdings" pitchFamily="2" charset="2"/>
              <a:buChar char="Ø"/>
            </a:pPr>
            <a:endParaRPr lang="fr-FR" sz="2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Les indicateurs </a:t>
            </a:r>
            <a:r>
              <a:rPr lang="fr-FR" sz="2800" dirty="0" err="1" smtClean="0">
                <a:solidFill>
                  <a:schemeClr val="tx2"/>
                </a:solidFill>
              </a:rPr>
              <a:t>Tier</a:t>
            </a:r>
            <a:r>
              <a:rPr lang="fr-FR" sz="2800" dirty="0" smtClean="0">
                <a:solidFill>
                  <a:schemeClr val="tx2"/>
                </a:solidFill>
              </a:rPr>
              <a:t> I sont basés sur des données largement disponibles :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 Données IACS (RPG en France)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b="1" dirty="0" smtClean="0">
                <a:solidFill>
                  <a:srgbClr val="00B050"/>
                </a:solidFill>
              </a:rPr>
              <a:t>Images Sentinel-2 =&gt; NDVI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Occupation du sol </a:t>
            </a:r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Les indicateurs agro-environnementaux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2" name="Accolade fermante 1"/>
          <p:cNvSpPr/>
          <p:nvPr/>
        </p:nvSpPr>
        <p:spPr>
          <a:xfrm>
            <a:off x="5349922" y="5076967"/>
            <a:ext cx="423081" cy="926573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6114197" y="5076967"/>
            <a:ext cx="2579427" cy="92657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/>
              <a:t>Indicateurs carbone et nitrate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621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59" y="772028"/>
            <a:ext cx="8533203" cy="575842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Beaucoup de discussions à ce sujet dans le projet </a:t>
            </a:r>
          </a:p>
          <a:p>
            <a:pPr>
              <a:buFont typeface="Wingdings" pitchFamily="2" charset="2"/>
              <a:buChar char="Ø"/>
            </a:pPr>
            <a:endParaRPr lang="fr-FR" sz="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Outil de calcul :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 à la parcelle : carbone (IGN)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au pixel : carbone et nitrate (INRAE)</a:t>
            </a:r>
          </a:p>
          <a:p>
            <a:pPr marL="457200" lvl="1" indent="0">
              <a:buNone/>
            </a:pPr>
            <a:endParaRPr lang="fr-FR" sz="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L’outil de calcul à la parcelle est très simple à utiliser  mais la difficulté est de récupérer les données d’entrée nécessaires (séries temporelles de NDVI sur chaque parcelle)</a:t>
            </a:r>
          </a:p>
          <a:p>
            <a:pPr>
              <a:buFont typeface="Wingdings" pitchFamily="2" charset="2"/>
              <a:buChar char="Ø"/>
            </a:pPr>
            <a:endParaRPr lang="fr-FR" sz="8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dirty="0" smtClean="0">
                <a:solidFill>
                  <a:schemeClr val="tx2"/>
                </a:solidFill>
              </a:rPr>
              <a:t> Gêne lors du projet (développement-tests) et pour l’adoption de l’outil par d’autres utilisateurs</a:t>
            </a:r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94" y="346841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Données raster / données vecteur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8973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66" y="1801386"/>
            <a:ext cx="4655866" cy="144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Connecteur droit 4"/>
          <p:cNvCxnSpPr/>
          <p:nvPr/>
        </p:nvCxnSpPr>
        <p:spPr>
          <a:xfrm>
            <a:off x="4162567" y="1063163"/>
            <a:ext cx="0" cy="50837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89345" y="6148895"/>
            <a:ext cx="4348792" cy="34119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Marker results at</a:t>
            </a:r>
            <a:r>
              <a:rPr lang="en-GB" b="1" dirty="0" smtClean="0">
                <a:solidFill>
                  <a:prstClr val="white"/>
                </a:solidFill>
              </a:rPr>
              <a:t> parcel </a:t>
            </a:r>
            <a:r>
              <a:rPr lang="en-GB" dirty="0" smtClean="0">
                <a:solidFill>
                  <a:prstClr val="white"/>
                </a:solidFill>
              </a:rPr>
              <a:t>level</a:t>
            </a:r>
            <a:endParaRPr lang="en-GB" dirty="0">
              <a:solidFill>
                <a:prstClr val="white"/>
              </a:solidFill>
            </a:endParaRPr>
          </a:p>
        </p:txBody>
      </p:sp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800000">
            <a:off x="2034680" y="1753792"/>
            <a:ext cx="1807490" cy="1319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2955" y="1063163"/>
            <a:ext cx="3662532" cy="4790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white"/>
                </a:solidFill>
              </a:rPr>
              <a:t>BIG VOLUMES OF RASTER  DATA 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89345" y="1063163"/>
            <a:ext cx="4348792" cy="4790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white"/>
                </a:solidFill>
              </a:rPr>
              <a:t>REASONABLE VOLUMES OF VECTOR DATA </a:t>
            </a:r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87" y="4991256"/>
            <a:ext cx="1036058" cy="148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10355" y="5490539"/>
            <a:ext cx="2665470" cy="11088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prstClr val="white"/>
                </a:solidFill>
              </a:rPr>
              <a:t>Significant investment required (infrastructure – </a:t>
            </a:r>
            <a:r>
              <a:rPr lang="en-GB" b="1" dirty="0" smtClean="0">
                <a:solidFill>
                  <a:schemeClr val="bg1"/>
                </a:solidFill>
              </a:rPr>
              <a:t>server, IT expert)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89" y="1941265"/>
            <a:ext cx="1493957" cy="113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087" y="2749585"/>
            <a:ext cx="716799" cy="64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56114" y="3923414"/>
            <a:ext cx="3077029" cy="9809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Direct access  to  markers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(Open EO API, EO Widget, </a:t>
            </a:r>
            <a:r>
              <a:rPr lang="en-GB" dirty="0" err="1" smtClean="0">
                <a:solidFill>
                  <a:schemeClr val="tx1"/>
                </a:solidFill>
              </a:rPr>
              <a:t>etc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Cylindre 18"/>
          <p:cNvSpPr/>
          <p:nvPr/>
        </p:nvSpPr>
        <p:spPr>
          <a:xfrm>
            <a:off x="434347" y="3684971"/>
            <a:ext cx="2017486" cy="1306285"/>
          </a:xfrm>
          <a:prstGeom prst="can">
            <a:avLst/>
          </a:prstGeom>
          <a:solidFill>
            <a:schemeClr val="accent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Marker </a:t>
            </a:r>
            <a:r>
              <a:rPr lang="fr-FR" dirty="0" err="1" smtClean="0"/>
              <a:t>generator</a:t>
            </a:r>
            <a:endParaRPr lang="fr-FR" dirty="0" smtClean="0"/>
          </a:p>
          <a:p>
            <a:pPr algn="ctr"/>
            <a:r>
              <a:rPr lang="fr-FR" dirty="0" smtClean="0"/>
              <a:t> (</a:t>
            </a:r>
            <a:r>
              <a:rPr lang="fr-FR" dirty="0" err="1" smtClean="0"/>
              <a:t>e.g</a:t>
            </a:r>
            <a:r>
              <a:rPr lang="fr-FR" dirty="0" smtClean="0"/>
              <a:t> Sen4CAP)</a:t>
            </a:r>
            <a:endParaRPr lang="fr-FR" dirty="0"/>
          </a:p>
        </p:txBody>
      </p:sp>
      <p:sp>
        <p:nvSpPr>
          <p:cNvPr id="2" name="Flèche droite 1"/>
          <p:cNvSpPr/>
          <p:nvPr/>
        </p:nvSpPr>
        <p:spPr>
          <a:xfrm>
            <a:off x="2827439" y="3514951"/>
            <a:ext cx="2300788" cy="340039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 droite 2"/>
          <p:cNvSpPr/>
          <p:nvPr/>
        </p:nvSpPr>
        <p:spPr>
          <a:xfrm rot="5400000">
            <a:off x="888608" y="3230888"/>
            <a:ext cx="536282" cy="35986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54" y="3923414"/>
            <a:ext cx="27241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967" y="348887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Données raster / données vecteur</a:t>
            </a:r>
            <a:endParaRPr lang="fr-FR" sz="3200" dirty="0">
              <a:solidFill>
                <a:srgbClr val="299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89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  <p:bldP spid="25" grpId="0" animBg="1"/>
      <p:bldP spid="28" grpId="0" animBg="1"/>
      <p:bldP spid="19" grpId="0" animBg="1"/>
      <p:bldP spid="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1" y="534756"/>
            <a:ext cx="8843019" cy="571500"/>
          </a:xfrm>
        </p:spPr>
        <p:txBody>
          <a:bodyPr>
            <a:noAutofit/>
          </a:bodyPr>
          <a:lstStyle/>
          <a:p>
            <a:pPr algn="l"/>
            <a:r>
              <a:rPr lang="en-GB" sz="3200" dirty="0" smtClean="0">
                <a:solidFill>
                  <a:srgbClr val="299B3B"/>
                </a:solidFill>
              </a:rPr>
              <a:t>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748800" y="1491225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4" name="Flèche droite 3"/>
          <p:cNvSpPr/>
          <p:nvPr/>
        </p:nvSpPr>
        <p:spPr>
          <a:xfrm>
            <a:off x="179882" y="3072862"/>
            <a:ext cx="8506918" cy="539599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588781" y="1633927"/>
            <a:ext cx="0" cy="52240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152806" y="1633926"/>
            <a:ext cx="0" cy="50666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3593" y="1843790"/>
            <a:ext cx="2144302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ESA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3594" y="1843790"/>
            <a:ext cx="2144302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Projet Sen4CAP</a:t>
            </a:r>
            <a:endParaRPr lang="fr-FR" sz="28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457200" y="3522688"/>
            <a:ext cx="0" cy="6895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0" y="4092315"/>
            <a:ext cx="1289153" cy="1304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L0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brutes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1546131" y="3507698"/>
            <a:ext cx="0" cy="19787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à coins arrondis 17"/>
          <p:cNvSpPr/>
          <p:nvPr/>
        </p:nvSpPr>
        <p:spPr>
          <a:xfrm>
            <a:off x="644576" y="5553856"/>
            <a:ext cx="1798821" cy="11467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L1BCorrections radiométriques (</a:t>
            </a:r>
            <a:r>
              <a:rPr lang="fr-FR" dirty="0" err="1" smtClean="0">
                <a:solidFill>
                  <a:schemeClr val="tx1"/>
                </a:solidFill>
              </a:rPr>
              <a:t>ToA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2443397" y="3477671"/>
            <a:ext cx="0" cy="6895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à coins arrondis 19"/>
          <p:cNvSpPr/>
          <p:nvPr/>
        </p:nvSpPr>
        <p:spPr>
          <a:xfrm>
            <a:off x="1693889" y="4212236"/>
            <a:ext cx="1708878" cy="1304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L1C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</a:t>
            </a:r>
            <a:r>
              <a:rPr lang="fr-FR" dirty="0" err="1" smtClean="0">
                <a:solidFill>
                  <a:schemeClr val="tx1"/>
                </a:solidFill>
              </a:rPr>
              <a:t>orthorectifiées</a:t>
            </a:r>
            <a:r>
              <a:rPr lang="fr-FR" dirty="0" smtClean="0">
                <a:solidFill>
                  <a:schemeClr val="tx1"/>
                </a:solidFill>
              </a:rPr>
              <a:t> (</a:t>
            </a:r>
            <a:r>
              <a:rPr lang="fr-FR" dirty="0" err="1" smtClean="0">
                <a:solidFill>
                  <a:schemeClr val="tx1"/>
                </a:solidFill>
              </a:rPr>
              <a:t>ToA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3630119" y="3507697"/>
            <a:ext cx="0" cy="20461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à coins arrondis 22"/>
          <p:cNvSpPr/>
          <p:nvPr/>
        </p:nvSpPr>
        <p:spPr>
          <a:xfrm>
            <a:off x="2634520" y="5580292"/>
            <a:ext cx="1798821" cy="11467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L1BCorrections radiométriques (</a:t>
            </a:r>
            <a:r>
              <a:rPr lang="fr-FR" dirty="0" err="1">
                <a:solidFill>
                  <a:schemeClr val="bg1"/>
                </a:solidFill>
              </a:rPr>
              <a:t>B</a:t>
            </a:r>
            <a:r>
              <a:rPr lang="fr-FR" dirty="0" err="1" smtClean="0">
                <a:solidFill>
                  <a:schemeClr val="bg1"/>
                </a:solidFill>
              </a:rPr>
              <a:t>oA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4873594" y="4092315"/>
            <a:ext cx="2036872" cy="1461541"/>
          </a:xfrm>
          <a:prstGeom prst="roundRect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Base de markers (NDVI, LAI, FCOVER …..)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18311" y="1843790"/>
            <a:ext cx="1704590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Projet EO </a:t>
            </a:r>
            <a:r>
              <a:rPr lang="fr-FR" sz="2800" dirty="0" err="1" smtClean="0">
                <a:solidFill>
                  <a:schemeClr val="bg1"/>
                </a:solidFill>
              </a:rPr>
              <a:t>widget</a:t>
            </a:r>
            <a:r>
              <a:rPr lang="fr-FR" sz="2800" dirty="0" smtClean="0">
                <a:solidFill>
                  <a:schemeClr val="bg1"/>
                </a:solidFill>
              </a:rPr>
              <a:t> ...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7235559" y="4103307"/>
            <a:ext cx="1704590" cy="1413073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Markers à la parcelle (Services)</a:t>
            </a:r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7152806" y="1491225"/>
            <a:ext cx="1870096" cy="4827688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549731" y="146912"/>
            <a:ext cx="5390418" cy="9328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Solution qui aurait </a:t>
            </a:r>
            <a:r>
              <a:rPr lang="fr-FR" dirty="0" smtClean="0">
                <a:solidFill>
                  <a:schemeClr val="tx1"/>
                </a:solidFill>
              </a:rPr>
              <a:t>été / serait </a:t>
            </a:r>
            <a:r>
              <a:rPr lang="fr-FR" dirty="0" smtClean="0">
                <a:solidFill>
                  <a:schemeClr val="tx1"/>
                </a:solidFill>
              </a:rPr>
              <a:t>utile pour les indicateurs agro-environnementaux 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487" y="2857500"/>
            <a:ext cx="8229600" cy="1143000"/>
          </a:xfrm>
        </p:spPr>
        <p:txBody>
          <a:bodyPr>
            <a:normAutofit/>
          </a:bodyPr>
          <a:lstStyle/>
          <a:p>
            <a:r>
              <a:rPr lang="fr-FR" sz="4000" dirty="0" smtClean="0">
                <a:solidFill>
                  <a:schemeClr val="bg1"/>
                </a:solidFill>
              </a:rPr>
              <a:t>Contexte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9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94" y="749369"/>
            <a:ext cx="8819805" cy="4991462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2"/>
                </a:solidFill>
              </a:rPr>
              <a:t>Principe de la méthode</a:t>
            </a:r>
          </a:p>
          <a:p>
            <a:pPr marL="0" indent="0">
              <a:buNone/>
            </a:pPr>
            <a:r>
              <a:rPr lang="fr-FR" sz="2400" dirty="0" smtClean="0">
                <a:solidFill>
                  <a:schemeClr val="tx2"/>
                </a:solidFill>
              </a:rPr>
              <a:t>Pour les cultures principales, il y a une relation simple entre le nombre de jours avec végétation et la fixation de CO2 atmosphérique</a:t>
            </a:r>
            <a:endParaRPr lang="fr-FR" sz="2400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463619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Indicateur Carbone </a:t>
            </a:r>
            <a:r>
              <a:rPr lang="fr-FR" sz="3200" dirty="0" err="1" smtClean="0">
                <a:solidFill>
                  <a:srgbClr val="299B3B"/>
                </a:solidFill>
              </a:rPr>
              <a:t>Tier</a:t>
            </a:r>
            <a:r>
              <a:rPr lang="fr-FR" sz="3200" dirty="0" smtClean="0">
                <a:solidFill>
                  <a:srgbClr val="299B3B"/>
                </a:solidFill>
              </a:rPr>
              <a:t> I : apport INRAE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x-non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 5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05" y="2743303"/>
            <a:ext cx="3292104" cy="2031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9938" y="3491448"/>
            <a:ext cx="1838500" cy="2373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6317" y="4943623"/>
            <a:ext cx="3256279" cy="3851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white"/>
                </a:solidFill>
              </a:rPr>
              <a:t>La méthode simple</a:t>
            </a:r>
            <a:endParaRPr lang="fr-FR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62596" y="5989588"/>
            <a:ext cx="2333728" cy="6377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white"/>
                </a:solidFill>
              </a:rPr>
              <a:t>Une liste indicative des cultures concernées</a:t>
            </a:r>
            <a:endParaRPr lang="fr-FR" dirty="0">
              <a:solidFill>
                <a:prstClr val="white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11" b="3906"/>
          <a:stretch>
            <a:fillRect/>
          </a:stretch>
        </p:blipFill>
        <p:spPr bwMode="auto">
          <a:xfrm>
            <a:off x="5696324" y="2734170"/>
            <a:ext cx="3311642" cy="2752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061565" y="5597885"/>
            <a:ext cx="2946401" cy="10294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white"/>
                </a:solidFill>
              </a:rPr>
              <a:t>Le nombre de jours avec végétation est obtenu en seuillant les profils temporels de NDVI</a:t>
            </a:r>
            <a:endParaRPr lang="fr-FR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8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60" y="1193080"/>
            <a:ext cx="6198715" cy="54491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4000"/>
              </a:lnSpc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2"/>
                </a:solidFill>
              </a:rPr>
              <a:t>La culture de l’année précédente produit du nitrate par minéralisation</a:t>
            </a: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2"/>
                </a:solidFill>
              </a:rPr>
              <a:t>Les couverts intermédiaires et/ou la culture de l’année en cours stocke du nitrate </a:t>
            </a:r>
          </a:p>
          <a:p>
            <a:pPr marL="457200" lvl="1" indent="0">
              <a:lnSpc>
                <a:spcPct val="114000"/>
              </a:lnSpc>
              <a:spcAft>
                <a:spcPts val="500"/>
              </a:spcAft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2"/>
                </a:solidFill>
              </a:rPr>
              <a:t>Indicateur </a:t>
            </a:r>
            <a:r>
              <a:rPr lang="fr-FR" sz="2400" dirty="0" smtClean="0">
                <a:solidFill>
                  <a:schemeClr val="tx2"/>
                </a:solidFill>
              </a:rPr>
              <a:t>calculé sur une </a:t>
            </a:r>
            <a:r>
              <a:rPr lang="fr-FR" sz="2400" dirty="0">
                <a:solidFill>
                  <a:schemeClr val="tx2"/>
                </a:solidFill>
              </a:rPr>
              <a:t>année </a:t>
            </a:r>
            <a:r>
              <a:rPr lang="fr-FR" sz="2400" dirty="0" smtClean="0">
                <a:solidFill>
                  <a:schemeClr val="tx2"/>
                </a:solidFill>
              </a:rPr>
              <a:t>autour de la période de drainage (juillet à juillet)</a:t>
            </a:r>
            <a:endParaRPr lang="fr-FR" sz="2400" dirty="0">
              <a:solidFill>
                <a:schemeClr val="tx2"/>
              </a:solidFill>
            </a:endParaRPr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463619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Indicateur lixiviation des nitrates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x-non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5" y="2747963"/>
            <a:ext cx="29051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86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76" y="1035119"/>
            <a:ext cx="9103840" cy="5449196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14000"/>
              </a:lnSpc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2"/>
                </a:solidFill>
              </a:rPr>
              <a:t>La structure </a:t>
            </a:r>
            <a:r>
              <a:rPr lang="fr-FR" sz="2400" dirty="0">
                <a:solidFill>
                  <a:schemeClr val="tx2"/>
                </a:solidFill>
              </a:rPr>
              <a:t>des paysages </a:t>
            </a:r>
            <a:r>
              <a:rPr lang="fr-FR" sz="2400" dirty="0" smtClean="0">
                <a:solidFill>
                  <a:schemeClr val="tx2"/>
                </a:solidFill>
              </a:rPr>
              <a:t>et les </a:t>
            </a:r>
            <a:r>
              <a:rPr lang="fr-FR" sz="2400" dirty="0">
                <a:solidFill>
                  <a:schemeClr val="tx2"/>
                </a:solidFill>
              </a:rPr>
              <a:t>pratiques agricoles </a:t>
            </a:r>
            <a:r>
              <a:rPr lang="fr-FR" sz="2400" dirty="0" smtClean="0">
                <a:solidFill>
                  <a:schemeClr val="tx2"/>
                </a:solidFill>
              </a:rPr>
              <a:t>influencent  la biodiversité (plantes et petits animaux)</a:t>
            </a: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fr-FR" sz="2400" dirty="0" smtClean="0">
              <a:solidFill>
                <a:schemeClr val="tx2"/>
              </a:solidFill>
            </a:endParaRPr>
          </a:p>
          <a:p>
            <a:pPr lvl="1">
              <a:lnSpc>
                <a:spcPct val="114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fr-FR" sz="2400" dirty="0" smtClean="0">
                <a:solidFill>
                  <a:schemeClr val="tx2"/>
                </a:solidFill>
              </a:rPr>
              <a:t>Indicateur </a:t>
            </a:r>
            <a:r>
              <a:rPr lang="fr-FR" sz="2400" dirty="0">
                <a:solidFill>
                  <a:schemeClr val="tx2"/>
                </a:solidFill>
              </a:rPr>
              <a:t>calculé sur une grille kilométrique et sur une année culturale (de mi-octobre à mi-octobre)</a:t>
            </a:r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463619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Indicateur biodiversité : principe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en-US" b="1" dirty="0" smtClean="0">
              <a:solidFill>
                <a:prstClr val="black">
                  <a:tint val="75000"/>
                </a:prstClr>
              </a:solidFill>
            </a:endParaRPr>
          </a:p>
          <a:p>
            <a:endParaRPr lang="x-non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26112" y="211310"/>
            <a:ext cx="1494249" cy="100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7587863" y="5124555"/>
            <a:ext cx="970458" cy="643813"/>
            <a:chOff x="328237" y="4755102"/>
            <a:chExt cx="1380175" cy="859131"/>
          </a:xfrm>
        </p:grpSpPr>
        <p:sp>
          <p:nvSpPr>
            <p:cNvPr id="9" name="ZoneTexte 8"/>
            <p:cNvSpPr txBox="1"/>
            <p:nvPr/>
          </p:nvSpPr>
          <p:spPr>
            <a:xfrm>
              <a:off x="328237" y="5203522"/>
              <a:ext cx="1380175" cy="410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i="1" dirty="0" err="1" smtClean="0"/>
                <a:t>Adventices</a:t>
              </a:r>
              <a:endParaRPr lang="en-GB" sz="1400" i="1" dirty="0"/>
            </a:p>
          </p:txBody>
        </p:sp>
        <p:grpSp>
          <p:nvGrpSpPr>
            <p:cNvPr id="11" name="Groupe 40"/>
            <p:cNvGrpSpPr/>
            <p:nvPr/>
          </p:nvGrpSpPr>
          <p:grpSpPr>
            <a:xfrm>
              <a:off x="604857" y="4755102"/>
              <a:ext cx="594711" cy="438429"/>
              <a:chOff x="5713864" y="4712225"/>
              <a:chExt cx="509853" cy="463026"/>
            </a:xfrm>
          </p:grpSpPr>
          <p:cxnSp>
            <p:nvCxnSpPr>
              <p:cNvPr id="13" name="Connecteur en arc 12"/>
              <p:cNvCxnSpPr/>
              <p:nvPr/>
            </p:nvCxnSpPr>
            <p:spPr>
              <a:xfrm rot="5400000" flipH="1" flipV="1">
                <a:off x="5911341" y="5040101"/>
                <a:ext cx="223136" cy="47163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Soleil 13"/>
              <p:cNvSpPr/>
              <p:nvPr/>
            </p:nvSpPr>
            <p:spPr>
              <a:xfrm>
                <a:off x="6046491" y="4860030"/>
                <a:ext cx="177226" cy="184168"/>
              </a:xfrm>
              <a:prstGeom prst="su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5" name="Connecteur en arc 14"/>
              <p:cNvCxnSpPr/>
              <p:nvPr/>
            </p:nvCxnSpPr>
            <p:spPr>
              <a:xfrm rot="5400000" flipH="1" flipV="1">
                <a:off x="5826077" y="5032465"/>
                <a:ext cx="223136" cy="47163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Soleil 15"/>
              <p:cNvSpPr/>
              <p:nvPr/>
            </p:nvSpPr>
            <p:spPr>
              <a:xfrm>
                <a:off x="5859627" y="4807944"/>
                <a:ext cx="177226" cy="184168"/>
              </a:xfrm>
              <a:prstGeom prst="su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17" name="Connecteur en arc 16"/>
              <p:cNvCxnSpPr/>
              <p:nvPr/>
            </p:nvCxnSpPr>
            <p:spPr>
              <a:xfrm rot="16200000" flipV="1">
                <a:off x="5656445" y="5013554"/>
                <a:ext cx="295736" cy="16946"/>
              </a:xfrm>
              <a:prstGeom prst="curvedConnector2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Soleil 17"/>
              <p:cNvSpPr/>
              <p:nvPr/>
            </p:nvSpPr>
            <p:spPr>
              <a:xfrm>
                <a:off x="5713864" y="4712225"/>
                <a:ext cx="177226" cy="184168"/>
              </a:xfrm>
              <a:prstGeom prst="su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rgbClr val="FF5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6437911" y="2432074"/>
            <a:ext cx="1775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fr-FR" sz="2000" b="1" dirty="0" smtClean="0">
                <a:solidFill>
                  <a:schemeClr val="tx2"/>
                </a:solidFill>
              </a:rPr>
              <a:t>Taille des parcelles</a:t>
            </a:r>
            <a:endParaRPr lang="fr-FR" sz="2000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6149" y="2540283"/>
            <a:ext cx="1775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fr-FR" sz="2000" b="1" dirty="0" smtClean="0">
                <a:solidFill>
                  <a:schemeClr val="tx2"/>
                </a:solidFill>
              </a:rPr>
              <a:t>Milieux semi-naturels</a:t>
            </a:r>
            <a:endParaRPr lang="fr-FR" sz="2000" b="1" dirty="0">
              <a:solidFill>
                <a:schemeClr val="tx2"/>
              </a:solidFill>
            </a:endParaRPr>
          </a:p>
        </p:txBody>
      </p:sp>
      <p:grpSp>
        <p:nvGrpSpPr>
          <p:cNvPr id="21" name="Groupe 3"/>
          <p:cNvGrpSpPr/>
          <p:nvPr/>
        </p:nvGrpSpPr>
        <p:grpSpPr>
          <a:xfrm>
            <a:off x="7345627" y="4341228"/>
            <a:ext cx="688597" cy="443699"/>
            <a:chOff x="381839" y="5730384"/>
            <a:chExt cx="986592" cy="547569"/>
          </a:xfrm>
        </p:grpSpPr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839" y="5744963"/>
              <a:ext cx="532990" cy="53299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9192" y="5730384"/>
              <a:ext cx="539239" cy="539239"/>
            </a:xfrm>
            <a:prstGeom prst="rect">
              <a:avLst/>
            </a:prstGeom>
          </p:spPr>
        </p:pic>
      </p:grpSp>
      <p:pic>
        <p:nvPicPr>
          <p:cNvPr id="24" name="Imag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386" y="3100612"/>
            <a:ext cx="1228232" cy="121701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77" y="3143126"/>
            <a:ext cx="1202062" cy="119118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619330" y="2435240"/>
            <a:ext cx="1775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fr-FR" sz="2000" b="1" dirty="0" smtClean="0">
                <a:solidFill>
                  <a:schemeClr val="tx2"/>
                </a:solidFill>
              </a:rPr>
              <a:t>Diversité des cultures</a:t>
            </a:r>
            <a:endParaRPr lang="fr-FR" sz="2000" b="1" dirty="0">
              <a:solidFill>
                <a:schemeClr val="tx2"/>
              </a:solidFill>
            </a:endParaRPr>
          </a:p>
        </p:txBody>
      </p:sp>
      <p:grpSp>
        <p:nvGrpSpPr>
          <p:cNvPr id="27" name="Groupe 4"/>
          <p:cNvGrpSpPr/>
          <p:nvPr/>
        </p:nvGrpSpPr>
        <p:grpSpPr>
          <a:xfrm>
            <a:off x="6933639" y="3109717"/>
            <a:ext cx="703398" cy="1003088"/>
            <a:chOff x="3994178" y="4824405"/>
            <a:chExt cx="703398" cy="1003088"/>
          </a:xfrm>
        </p:grpSpPr>
        <p:sp>
          <p:nvSpPr>
            <p:cNvPr id="28" name="Rectangle 27"/>
            <p:cNvSpPr/>
            <p:nvPr/>
          </p:nvSpPr>
          <p:spPr>
            <a:xfrm>
              <a:off x="4002056" y="4824405"/>
              <a:ext cx="236569" cy="4036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251375" y="4824405"/>
              <a:ext cx="446201" cy="403685"/>
            </a:xfrm>
            <a:prstGeom prst="rect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002056" y="5234547"/>
              <a:ext cx="695520" cy="18926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51375" y="5423807"/>
              <a:ext cx="236569" cy="40368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994178" y="5423807"/>
              <a:ext cx="244447" cy="403685"/>
            </a:xfrm>
            <a:prstGeom prst="rect">
              <a:avLst/>
            </a:prstGeom>
            <a:solidFill>
              <a:srgbClr val="996633"/>
            </a:solidFill>
            <a:ln>
              <a:solidFill>
                <a:srgbClr val="9966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502973" y="5430265"/>
              <a:ext cx="194603" cy="397228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4" name="Imag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166" y="4663711"/>
            <a:ext cx="823442" cy="823442"/>
          </a:xfrm>
          <a:prstGeom prst="rect">
            <a:avLst/>
          </a:prstGeom>
        </p:spPr>
      </p:pic>
      <p:cxnSp>
        <p:nvCxnSpPr>
          <p:cNvPr id="35" name="Connecteur droit avec flèche 34"/>
          <p:cNvCxnSpPr/>
          <p:nvPr/>
        </p:nvCxnSpPr>
        <p:spPr>
          <a:xfrm flipV="1">
            <a:off x="6994487" y="4663711"/>
            <a:ext cx="386104" cy="1614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6941517" y="5075432"/>
            <a:ext cx="131766" cy="153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6394270" y="5187579"/>
            <a:ext cx="1790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smtClean="0"/>
              <a:t>Impact sur</a:t>
            </a:r>
            <a:endParaRPr lang="en-GB" sz="1400" i="1" dirty="0"/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7404" y="4616493"/>
            <a:ext cx="1201016" cy="118882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111593" y="4134558"/>
            <a:ext cx="1775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fr-FR" sz="2000" b="1" dirty="0" smtClean="0">
                <a:solidFill>
                  <a:schemeClr val="tx2"/>
                </a:solidFill>
              </a:rPr>
              <a:t>Prairies</a:t>
            </a:r>
            <a:endParaRPr lang="fr-FR" sz="2000" b="1" dirty="0">
              <a:solidFill>
                <a:schemeClr val="tx2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984795" y="4260528"/>
            <a:ext cx="2132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algn="ctr"/>
            <a:r>
              <a:rPr lang="fr-FR" sz="2000" b="1" dirty="0" smtClean="0">
                <a:solidFill>
                  <a:schemeClr val="tx2"/>
                </a:solidFill>
              </a:rPr>
              <a:t>Pratiques</a:t>
            </a:r>
          </a:p>
          <a:p>
            <a:pPr marL="0" lvl="2" algn="ctr"/>
            <a:r>
              <a:rPr lang="fr-FR" sz="1600" b="1" dirty="0" smtClean="0">
                <a:solidFill>
                  <a:schemeClr val="tx2"/>
                </a:solidFill>
              </a:rPr>
              <a:t>(bio/conventionnel)</a:t>
            </a:r>
            <a:endParaRPr lang="fr-FR" sz="1600" b="1" dirty="0">
              <a:solidFill>
                <a:schemeClr val="tx2"/>
              </a:solidFill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7459319" y="4613766"/>
            <a:ext cx="1627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 err="1" smtClean="0"/>
              <a:t>Auxilliaires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18845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C1FF8976-D428-E644-A68A-9C5D111B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0676"/>
            <a:ext cx="9143999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MERCI DE VOTRE ATTENTION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66766CE0-1B02-3448-AF3E-690F9C5EC26B}"/>
              </a:ext>
            </a:extLst>
          </p:cNvPr>
          <p:cNvGrpSpPr/>
          <p:nvPr/>
        </p:nvGrpSpPr>
        <p:grpSpPr>
          <a:xfrm>
            <a:off x="2210857" y="5814480"/>
            <a:ext cx="4749869" cy="524314"/>
            <a:chOff x="4452361" y="5979673"/>
            <a:chExt cx="4318063" cy="524314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xmlns="" id="{5A5FCBA5-61BC-D041-BA46-72ADFCF24059}"/>
                </a:ext>
              </a:extLst>
            </p:cNvPr>
            <p:cNvSpPr/>
            <p:nvPr/>
          </p:nvSpPr>
          <p:spPr>
            <a:xfrm>
              <a:off x="4452361" y="5979673"/>
              <a:ext cx="4318063" cy="50097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Title 1">
              <a:extLst>
                <a:ext uri="{FF2B5EF4-FFF2-40B4-BE49-F238E27FC236}">
                  <a16:creationId xmlns:a16="http://schemas.microsoft.com/office/drawing/2014/main" xmlns="" id="{EF511BDD-5F0F-6C4B-A31E-1406E874A200}"/>
                </a:ext>
              </a:extLst>
            </p:cNvPr>
            <p:cNvSpPr txBox="1">
              <a:spLocks/>
            </p:cNvSpPr>
            <p:nvPr/>
          </p:nvSpPr>
          <p:spPr>
            <a:xfrm>
              <a:off x="5046366" y="6003011"/>
              <a:ext cx="3658559" cy="50097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just"/>
              <a:r>
                <a:rPr lang="en-US" sz="1000" dirty="0">
                  <a:solidFill>
                    <a:prstClr val="white"/>
                  </a:solidFill>
                </a:rPr>
                <a:t>This project has received funding from the </a:t>
              </a:r>
              <a:r>
                <a:rPr lang="en-US" sz="1000" dirty="0" err="1">
                  <a:solidFill>
                    <a:prstClr val="white"/>
                  </a:solidFill>
                </a:rPr>
                <a:t>european</a:t>
              </a:r>
              <a:r>
                <a:rPr lang="en-US" sz="1000" dirty="0">
                  <a:solidFill>
                    <a:prstClr val="white"/>
                  </a:solidFill>
                </a:rPr>
                <a:t> union’s horizon 2020 research and innovation </a:t>
              </a:r>
              <a:r>
                <a:rPr lang="en-US" sz="1000" dirty="0" err="1">
                  <a:solidFill>
                    <a:prstClr val="white"/>
                  </a:solidFill>
                </a:rPr>
                <a:t>programme</a:t>
              </a:r>
              <a:r>
                <a:rPr lang="en-US" sz="1000" dirty="0">
                  <a:solidFill>
                    <a:prstClr val="white"/>
                  </a:solidFill>
                </a:rPr>
                <a:t> under grant agreement no. 842009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A2686D58-058E-0846-A432-A9932E1DF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3966" y="6083741"/>
              <a:ext cx="463258" cy="33390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7E330AC-2A9D-C446-8542-DB401C09752B}"/>
              </a:ext>
            </a:extLst>
          </p:cNvPr>
          <p:cNvGrpSpPr/>
          <p:nvPr/>
        </p:nvGrpSpPr>
        <p:grpSpPr>
          <a:xfrm>
            <a:off x="1734598" y="2547300"/>
            <a:ext cx="5501390" cy="2825645"/>
            <a:chOff x="1734598" y="2547300"/>
            <a:chExt cx="5501390" cy="282564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xmlns="" id="{E09FAF8D-5C6D-654C-8605-C6198F183730}"/>
                </a:ext>
              </a:extLst>
            </p:cNvPr>
            <p:cNvSpPr/>
            <p:nvPr/>
          </p:nvSpPr>
          <p:spPr>
            <a:xfrm>
              <a:off x="1734598" y="2547300"/>
              <a:ext cx="5501390" cy="282564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A picture containing sitting, black, white, sign&#10;&#10;Description automatically generated">
              <a:extLst>
                <a:ext uri="{FF2B5EF4-FFF2-40B4-BE49-F238E27FC236}">
                  <a16:creationId xmlns:a16="http://schemas.microsoft.com/office/drawing/2014/main" xmlns="" id="{E32AFD0A-E55E-814D-8A45-AE1C4B3B2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414" y="3287600"/>
              <a:ext cx="863081" cy="23426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40DFAEA1-866A-1F4A-BC4A-DD03B00E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4305" y="4888254"/>
              <a:ext cx="441909" cy="19898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9DD07841-F592-9C40-8E07-F804D94F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27870" y="4167596"/>
              <a:ext cx="447831" cy="47564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29A77D66-85E2-174D-B115-457B896D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09772" y="3738727"/>
              <a:ext cx="463756" cy="2650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7339CC01-8CA8-3741-B4FB-8EE6E722A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2077066" y="3208423"/>
              <a:ext cx="919591" cy="3385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xmlns="" id="{50ED67FC-CE90-1841-AE5F-305B6191B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73868" y="4218218"/>
              <a:ext cx="583868" cy="31857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3EF5A7A4-8929-5E44-949D-B41C6B50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20273" y="3316355"/>
              <a:ext cx="1082258" cy="1956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xmlns="" id="{E0A887A6-FA7D-0640-9588-6ED9FF973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16119" y="3684662"/>
              <a:ext cx="323454" cy="338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374CEAEA-A3F6-5D44-AD2A-EFCF38C68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186062" y="3276999"/>
              <a:ext cx="756080" cy="255468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xmlns="" id="{4BC9E171-274E-1745-8C3B-969725114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p:blipFill>
          <p:spPr>
            <a:xfrm>
              <a:off x="3795514" y="3588982"/>
              <a:ext cx="1223499" cy="48345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9FE6A90D-B5CF-BF49-B005-E8805474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148182" y="3735931"/>
              <a:ext cx="710604" cy="257692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02485453-3BCC-F04F-823E-229D41212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-4" b="-4"/>
            <a:stretch/>
          </p:blipFill>
          <p:spPr>
            <a:xfrm>
              <a:off x="3705485" y="3779017"/>
              <a:ext cx="1768863" cy="126870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66BE772B-7FDC-854F-B3F1-87387EA1F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017687" y="3775258"/>
              <a:ext cx="948170" cy="17903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F3C90F34-FEBB-5446-AE56-82884789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048155" y="4829713"/>
              <a:ext cx="896879" cy="313196"/>
            </a:xfrm>
            <a:prstGeom prst="rect">
              <a:avLst/>
            </a:prstGeom>
          </p:spPr>
        </p:pic>
        <p:pic>
          <p:nvPicPr>
            <p:cNvPr id="54" name="Picture 53" descr="A picture containing clock, dark, room&#10;&#10;Description automatically generated">
              <a:extLst>
                <a:ext uri="{FF2B5EF4-FFF2-40B4-BE49-F238E27FC236}">
                  <a16:creationId xmlns:a16="http://schemas.microsoft.com/office/drawing/2014/main" xmlns="" id="{A291EAAE-7781-4448-8D14-A35F58CB6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376843" y="4833113"/>
              <a:ext cx="1563338" cy="29963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3B5FCDEA-781E-6D49-8108-BBCADF11C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044028" y="2725262"/>
              <a:ext cx="999456" cy="29808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D7F0A673-97E8-E84B-9DEC-7AC6E7CCB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28610" y="4867107"/>
              <a:ext cx="688504" cy="220135"/>
            </a:xfrm>
            <a:prstGeom prst="rect">
              <a:avLst/>
            </a:prstGeom>
          </p:spPr>
        </p:pic>
        <p:pic>
          <p:nvPicPr>
            <p:cNvPr id="3" name="Picture 2" descr="A picture containing orange, black, sitting, bicycle&#10;&#10;Description automatically generated">
              <a:extLst>
                <a:ext uri="{FF2B5EF4-FFF2-40B4-BE49-F238E27FC236}">
                  <a16:creationId xmlns:a16="http://schemas.microsoft.com/office/drawing/2014/main" xmlns="" id="{B40C441F-D406-4E4B-AF5F-732A4F419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134540" y="3226312"/>
              <a:ext cx="317097" cy="317097"/>
            </a:xfrm>
            <a:prstGeom prst="rect">
              <a:avLst/>
            </a:prstGeom>
          </p:spPr>
        </p:pic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07615243-C6D9-6A47-9EF3-17687A32B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633498" y="3757707"/>
              <a:ext cx="547665" cy="246986"/>
            </a:xfrm>
            <a:prstGeom prst="rect">
              <a:avLst/>
            </a:prstGeom>
          </p:spPr>
        </p:pic>
        <p:pic>
          <p:nvPicPr>
            <p:cNvPr id="13" name="Picture 12" descr="A picture containing clock&#10;&#10;Description automatically generated">
              <a:extLst>
                <a:ext uri="{FF2B5EF4-FFF2-40B4-BE49-F238E27FC236}">
                  <a16:creationId xmlns:a16="http://schemas.microsoft.com/office/drawing/2014/main" xmlns="" id="{AE681204-4213-6B41-A7FA-89A7802B1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811729" y="4209059"/>
              <a:ext cx="516033" cy="390618"/>
            </a:xfrm>
            <a:prstGeom prst="rect">
              <a:avLst/>
            </a:prstGeom>
          </p:spPr>
        </p:pic>
        <p:pic>
          <p:nvPicPr>
            <p:cNvPr id="17" name="Picture 1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xmlns="" id="{B5616507-B596-424E-9294-02E2C759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634155" y="4794317"/>
              <a:ext cx="757742" cy="436459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6CD6CA39-BA91-C14E-88EA-208B3E593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5204378" y="4253807"/>
              <a:ext cx="780002" cy="27405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35F8719-6B1E-C049-8497-72E6D97EE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5529367" y="2718935"/>
              <a:ext cx="455013" cy="30441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635CD287-18E0-B54F-B205-202F68F38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036343" y="2691837"/>
              <a:ext cx="455013" cy="34731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682A7B9C-153B-E540-BCBE-AF5DBB23B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694267" y="2771573"/>
              <a:ext cx="617135" cy="20492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4E3A6B5C-098F-E649-877D-9F7B6C7CB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2116119" y="4228917"/>
              <a:ext cx="505295" cy="338500"/>
            </a:xfrm>
            <a:prstGeom prst="rect">
              <a:avLst/>
            </a:prstGeom>
          </p:spPr>
        </p:pic>
        <p:pic>
          <p:nvPicPr>
            <p:cNvPr id="8" name="Picture 7" descr="A close up of a sign&#10;&#10;Description automatically generated">
              <a:extLst>
                <a:ext uri="{FF2B5EF4-FFF2-40B4-BE49-F238E27FC236}">
                  <a16:creationId xmlns:a16="http://schemas.microsoft.com/office/drawing/2014/main" xmlns="" id="{6256021A-BACC-FE45-A52D-5AD0B8774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181647" y="2701659"/>
              <a:ext cx="699620" cy="341492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548D699D-7FD8-C44A-8E2C-181AAF1D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3097511" y="2726809"/>
              <a:ext cx="818389" cy="280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22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191" y="1069009"/>
            <a:ext cx="8988403" cy="521187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2"/>
                </a:solidFill>
              </a:rPr>
              <a:t>Projet Horizon 2020 Innovation Action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New IACS Vision in </a:t>
            </a:r>
            <a:r>
              <a:rPr lang="fr-FR" dirty="0" smtClean="0"/>
              <a:t>Action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Partenaires: 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fr-FR" dirty="0" smtClean="0"/>
              <a:t>9 Agences de paiement 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fr-FR" dirty="0" smtClean="0"/>
              <a:t>27 membres au total</a:t>
            </a:r>
          </a:p>
          <a:p>
            <a:pPr lvl="2">
              <a:buFont typeface="Calibri" panose="020F0502020204030204" pitchFamily="34" charset="0"/>
              <a:buChar char="−"/>
            </a:pPr>
            <a:r>
              <a:rPr lang="fr-FR" dirty="0" smtClean="0"/>
              <a:t>Coordination : Université de Wageningen</a:t>
            </a:r>
          </a:p>
          <a:p>
            <a:pPr marL="971550" lvl="1" indent="-457200">
              <a:buFont typeface="Arial" panose="020B0604020202020204" pitchFamily="34" charset="0"/>
              <a:buChar char="•"/>
            </a:pPr>
            <a:r>
              <a:rPr lang="fr-FR" dirty="0" smtClean="0"/>
              <a:t>Objectifs : moderniser la gestion de la PAC, développer des outils communs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Durée : 3,5 ans 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dirty="0" smtClean="0"/>
              <a:t>Juin 2019 à Novembre 2022</a:t>
            </a:r>
          </a:p>
          <a:p>
            <a:pPr lvl="2">
              <a:buFont typeface="Arial" pitchFamily="34" charset="0"/>
              <a:buChar char="•"/>
            </a:pPr>
            <a:endParaRPr lang="en-GB" sz="800" dirty="0"/>
          </a:p>
          <a:p>
            <a:pPr marL="0" indent="0">
              <a:buNone/>
            </a:pPr>
            <a:r>
              <a:rPr lang="en-GB" sz="1800" i="1" dirty="0" smtClean="0"/>
              <a:t>IACS : Integrated Administration and Control System </a:t>
            </a:r>
            <a:r>
              <a:rPr lang="fr-FR" sz="1800" i="1" dirty="0" smtClean="0"/>
              <a:t>(système de gestion des aides de la PAC)</a:t>
            </a:r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7705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Fiche d’identité du projet NIVA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748800" y="1491225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pic>
        <p:nvPicPr>
          <p:cNvPr id="1026" name="Picture 2" descr="NIVA_MS_recadr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86677"/>
            <a:ext cx="3505200" cy="297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04566" y="5415975"/>
            <a:ext cx="3175027" cy="7376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hlinkClick r:id="rId4"/>
              </a:rPr>
              <a:t>https://www.niva4cap.eu/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75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6" y="347531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en-GB" sz="3200" dirty="0" smtClean="0">
                <a:solidFill>
                  <a:srgbClr val="299B3B"/>
                </a:solidFill>
              </a:rPr>
              <a:t>Les Work Packages </a:t>
            </a:r>
            <a:endParaRPr lang="en-US" sz="3200" dirty="0">
              <a:solidFill>
                <a:srgbClr val="299B3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2046" y="5474825"/>
            <a:ext cx="2453832" cy="7176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xmlns="" xmlns:lc="http://schemas.openxmlformats.org/drawingml/2006/lockedCanvas" id="{7F8104AF-1AD8-C54C-963B-2B43A6278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0" y="1561436"/>
            <a:ext cx="6858000" cy="3467100"/>
          </a:xfrm>
          <a:prstGeom prst="rect">
            <a:avLst/>
          </a:prstGeom>
        </p:spPr>
      </p:pic>
      <p:sp>
        <p:nvSpPr>
          <p:cNvPr id="12" name="Rectangle à coins arrondis 11"/>
          <p:cNvSpPr/>
          <p:nvPr/>
        </p:nvSpPr>
        <p:spPr>
          <a:xfrm>
            <a:off x="3607905" y="2641556"/>
            <a:ext cx="2088232" cy="1224136"/>
          </a:xfrm>
          <a:prstGeom prst="roundRect">
            <a:avLst/>
          </a:prstGeom>
          <a:solidFill>
            <a:srgbClr val="00B050">
              <a:alpha val="44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5958448" y="2682918"/>
            <a:ext cx="2088232" cy="1224136"/>
          </a:xfrm>
          <a:prstGeom prst="roundRect">
            <a:avLst/>
          </a:prstGeom>
          <a:solidFill>
            <a:srgbClr val="00B050">
              <a:alpha val="46000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à coins arrondis 13"/>
          <p:cNvSpPr/>
          <p:nvPr/>
        </p:nvSpPr>
        <p:spPr>
          <a:xfrm>
            <a:off x="1231641" y="1458782"/>
            <a:ext cx="2088232" cy="1224136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à coins arrondis 14"/>
          <p:cNvSpPr/>
          <p:nvPr/>
        </p:nvSpPr>
        <p:spPr>
          <a:xfrm>
            <a:off x="287524" y="5648201"/>
            <a:ext cx="464830" cy="338554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925975" y="5648200"/>
            <a:ext cx="19908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Implication IGN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118858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650" y="1119158"/>
            <a:ext cx="8688365" cy="5135397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400" b="1" dirty="0" smtClean="0">
                <a:solidFill>
                  <a:schemeClr val="tx2"/>
                </a:solidFill>
              </a:rPr>
              <a:t> </a:t>
            </a:r>
            <a:r>
              <a:rPr lang="fr-FR" sz="2800" b="1" dirty="0" smtClean="0">
                <a:solidFill>
                  <a:schemeClr val="tx2"/>
                </a:solidFill>
              </a:rPr>
              <a:t>Contrôle des surfaces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/>
              <a:t>À partir </a:t>
            </a:r>
            <a:r>
              <a:rPr lang="fr-FR" sz="2400" dirty="0" smtClean="0"/>
              <a:t>du </a:t>
            </a:r>
            <a:r>
              <a:rPr lang="fr-FR" sz="2400" dirty="0"/>
              <a:t>RPG (Registre Parcellaire Graphique)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/>
              <a:t> </a:t>
            </a:r>
            <a:r>
              <a:rPr lang="fr-FR" sz="2400" dirty="0" smtClean="0"/>
              <a:t>Pas/peu de changements </a:t>
            </a:r>
            <a:endParaRPr lang="fr-FR" sz="2400" dirty="0"/>
          </a:p>
          <a:p>
            <a:pPr marL="0" indent="0">
              <a:buNone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Contrôle des activités </a:t>
            </a:r>
            <a:r>
              <a:rPr lang="fr-FR" sz="2800" dirty="0" smtClean="0"/>
              <a:t>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/>
              <a:t>Système précédent : contrôle par échantillonnage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sz="1800" dirty="0" smtClean="0"/>
              <a:t>Images  satellite mono-date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sz="1800" dirty="0" smtClean="0"/>
              <a:t>Visites terrain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/>
              <a:t>Nouveau système : contrôle  complet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sz="1800" b="1" dirty="0" smtClean="0">
                <a:solidFill>
                  <a:srgbClr val="00B050"/>
                </a:solidFill>
              </a:rPr>
              <a:t>Utiliser les séries temporelles de </a:t>
            </a:r>
            <a:r>
              <a:rPr lang="fr-FR" sz="1800" b="1" dirty="0" err="1" smtClean="0">
                <a:solidFill>
                  <a:srgbClr val="00B050"/>
                </a:solidFill>
              </a:rPr>
              <a:t>Sentinel</a:t>
            </a:r>
            <a:r>
              <a:rPr lang="fr-FR" sz="1800" b="1" dirty="0" smtClean="0">
                <a:solidFill>
                  <a:srgbClr val="00B050"/>
                </a:solidFill>
              </a:rPr>
              <a:t> 1 et 2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sz="1800" dirty="0" smtClean="0"/>
              <a:t>Contrôler l’ensemble des agriculteurs</a:t>
            </a:r>
          </a:p>
          <a:p>
            <a:pPr lvl="2">
              <a:buFont typeface="Calibri" panose="020F0502020204030204" pitchFamily="34" charset="0"/>
              <a:buChar char="–"/>
            </a:pPr>
            <a:r>
              <a:rPr lang="fr-FR" sz="1800" dirty="0" smtClean="0"/>
              <a:t>En pratique, surtout des cartes de cultures et de la détection d’évènements (labourage, fauche, récolte …)</a:t>
            </a:r>
          </a:p>
          <a:p>
            <a:pPr marL="914400" lvl="2" indent="0">
              <a:buNone/>
            </a:pPr>
            <a:endParaRPr lang="fr-FR" sz="1600" dirty="0" smtClean="0"/>
          </a:p>
          <a:p>
            <a:pPr lvl="1">
              <a:buFont typeface="Wingdings" pitchFamily="2" charset="2"/>
              <a:buChar char="Ø"/>
            </a:pPr>
            <a:endParaRPr lang="en-GB" sz="1400" dirty="0" smtClean="0"/>
          </a:p>
          <a:p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8" y="547658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Le nouveau système de monitoring de la PAC</a:t>
            </a:r>
            <a:endParaRPr lang="fr-FR" sz="3200" dirty="0">
              <a:solidFill>
                <a:srgbClr val="299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487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sz="4000" dirty="0" smtClean="0">
                <a:solidFill>
                  <a:schemeClr val="bg1"/>
                </a:solidFill>
              </a:rPr>
              <a:t>Préparation des images satellite pour le monitoring PAC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9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81" y="534756"/>
            <a:ext cx="8843019" cy="571500"/>
          </a:xfrm>
        </p:spPr>
        <p:txBody>
          <a:bodyPr>
            <a:noAutofit/>
          </a:bodyPr>
          <a:lstStyle/>
          <a:p>
            <a:pPr algn="l"/>
            <a:r>
              <a:rPr lang="en-GB" sz="3200" dirty="0" smtClean="0">
                <a:solidFill>
                  <a:srgbClr val="299B3B"/>
                </a:solidFill>
              </a:rPr>
              <a:t> </a:t>
            </a:r>
            <a:r>
              <a:rPr lang="fr-FR" sz="3200" dirty="0" smtClean="0">
                <a:solidFill>
                  <a:srgbClr val="299B3B"/>
                </a:solidFill>
              </a:rPr>
              <a:t>Différents niveaux de prétraitements : exemple S2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748800" y="1491225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4" name="Flèche droite 3"/>
          <p:cNvSpPr/>
          <p:nvPr/>
        </p:nvSpPr>
        <p:spPr>
          <a:xfrm>
            <a:off x="179882" y="3072862"/>
            <a:ext cx="8506918" cy="539599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4588781" y="1633927"/>
            <a:ext cx="0" cy="522407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152806" y="1633926"/>
            <a:ext cx="0" cy="506667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63593" y="1843790"/>
            <a:ext cx="2144302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ESA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73594" y="1843790"/>
            <a:ext cx="2144302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Projet Sen4CAP</a:t>
            </a:r>
            <a:endParaRPr lang="fr-FR" sz="28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13"/>
          <p:cNvCxnSpPr/>
          <p:nvPr/>
        </p:nvCxnSpPr>
        <p:spPr>
          <a:xfrm>
            <a:off x="457200" y="3522688"/>
            <a:ext cx="0" cy="6895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1" y="4092315"/>
            <a:ext cx="1289152" cy="1304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L0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brutes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6" name="Connecteur droit 15"/>
          <p:cNvCxnSpPr/>
          <p:nvPr/>
        </p:nvCxnSpPr>
        <p:spPr>
          <a:xfrm>
            <a:off x="1546131" y="3507698"/>
            <a:ext cx="0" cy="19787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à coins arrondis 17"/>
          <p:cNvSpPr/>
          <p:nvPr/>
        </p:nvSpPr>
        <p:spPr>
          <a:xfrm>
            <a:off x="644576" y="5553856"/>
            <a:ext cx="1798821" cy="114674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L1BCorrections radiométriques (</a:t>
            </a:r>
            <a:r>
              <a:rPr lang="fr-FR" dirty="0" err="1" smtClean="0">
                <a:solidFill>
                  <a:schemeClr val="tx1"/>
                </a:solidFill>
              </a:rPr>
              <a:t>ToA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9" name="Connecteur droit 18"/>
          <p:cNvCxnSpPr/>
          <p:nvPr/>
        </p:nvCxnSpPr>
        <p:spPr>
          <a:xfrm>
            <a:off x="2443397" y="3477671"/>
            <a:ext cx="0" cy="68954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à coins arrondis 19"/>
          <p:cNvSpPr/>
          <p:nvPr/>
        </p:nvSpPr>
        <p:spPr>
          <a:xfrm>
            <a:off x="1693889" y="4212236"/>
            <a:ext cx="1708878" cy="130414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L1C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Données </a:t>
            </a:r>
            <a:r>
              <a:rPr lang="fr-FR" dirty="0" err="1" smtClean="0">
                <a:solidFill>
                  <a:schemeClr val="tx1"/>
                </a:solidFill>
              </a:rPr>
              <a:t>orthorectifiées</a:t>
            </a:r>
            <a:r>
              <a:rPr lang="fr-FR" dirty="0" smtClean="0">
                <a:solidFill>
                  <a:schemeClr val="tx1"/>
                </a:solidFill>
              </a:rPr>
              <a:t> (</a:t>
            </a:r>
            <a:r>
              <a:rPr lang="fr-FR" dirty="0" err="1" smtClean="0">
                <a:solidFill>
                  <a:schemeClr val="tx1"/>
                </a:solidFill>
              </a:rPr>
              <a:t>ToA</a:t>
            </a:r>
            <a:r>
              <a:rPr lang="fr-FR" dirty="0" smtClean="0">
                <a:solidFill>
                  <a:schemeClr val="tx1"/>
                </a:solidFill>
              </a:rPr>
              <a:t>)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3630119" y="3507697"/>
            <a:ext cx="0" cy="20461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à coins arrondis 22"/>
          <p:cNvSpPr/>
          <p:nvPr/>
        </p:nvSpPr>
        <p:spPr>
          <a:xfrm>
            <a:off x="2634520" y="5580292"/>
            <a:ext cx="1798821" cy="1146747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L1BCorrections radiométriques (</a:t>
            </a:r>
            <a:r>
              <a:rPr lang="fr-FR" dirty="0" err="1">
                <a:solidFill>
                  <a:schemeClr val="bg1"/>
                </a:solidFill>
              </a:rPr>
              <a:t>B</a:t>
            </a:r>
            <a:r>
              <a:rPr lang="fr-FR" dirty="0" err="1" smtClean="0">
                <a:solidFill>
                  <a:schemeClr val="bg1"/>
                </a:solidFill>
              </a:rPr>
              <a:t>oA</a:t>
            </a:r>
            <a:r>
              <a:rPr lang="fr-F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" name="Rectangle à coins arrondis 23"/>
          <p:cNvSpPr/>
          <p:nvPr/>
        </p:nvSpPr>
        <p:spPr>
          <a:xfrm>
            <a:off x="4873594" y="4092315"/>
            <a:ext cx="2036872" cy="1461541"/>
          </a:xfrm>
          <a:prstGeom prst="roundRect">
            <a:avLst/>
          </a:prstGeom>
          <a:solidFill>
            <a:srgbClr val="FF7C8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Base de markers (NDVI, LAI, FCOVER …..)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18311" y="1843790"/>
            <a:ext cx="1704590" cy="854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bg1"/>
                </a:solidFill>
              </a:rPr>
              <a:t>Projet EO </a:t>
            </a:r>
            <a:r>
              <a:rPr lang="fr-FR" sz="2800" dirty="0" err="1" smtClean="0">
                <a:solidFill>
                  <a:schemeClr val="bg1"/>
                </a:solidFill>
              </a:rPr>
              <a:t>widget</a:t>
            </a:r>
            <a:r>
              <a:rPr lang="fr-FR" sz="2800" dirty="0" smtClean="0">
                <a:solidFill>
                  <a:schemeClr val="bg1"/>
                </a:solidFill>
              </a:rPr>
              <a:t> …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7318311" y="4103307"/>
            <a:ext cx="1704590" cy="1413073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Markers à la parcelle (Services)</a:t>
            </a:r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33930" y="1157042"/>
            <a:ext cx="2261910" cy="384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C00000"/>
                </a:solidFill>
              </a:rPr>
              <a:t>Limite des ARD ? </a:t>
            </a:r>
            <a:endParaRPr lang="fr-F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3" grpId="0" animBg="1"/>
      <p:bldP spid="15" grpId="0" animBg="1"/>
      <p:bldP spid="18" grpId="0" animBg="1"/>
      <p:bldP spid="20" grpId="0" animBg="1"/>
      <p:bldP spid="23" grpId="0" animBg="1"/>
      <p:bldP spid="24" grpId="0" animBg="1"/>
      <p:bldP spid="27" grpId="0" animBg="1"/>
      <p:bldP spid="28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43" y="1341099"/>
            <a:ext cx="8550234" cy="41315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 Problèmes d’accessibilité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volonté forte de la Commission européenne de promouvoir l’utilisation des images </a:t>
            </a:r>
            <a:r>
              <a:rPr lang="fr-FR" sz="2400" dirty="0" err="1" smtClean="0">
                <a:solidFill>
                  <a:schemeClr val="tx2"/>
                </a:solidFill>
              </a:rPr>
              <a:t>Sentinel</a:t>
            </a:r>
            <a:r>
              <a:rPr lang="fr-FR" sz="2400" dirty="0" smtClean="0">
                <a:solidFill>
                  <a:schemeClr val="tx2"/>
                </a:solidFill>
              </a:rPr>
              <a:t> </a:t>
            </a:r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>
                <a:solidFill>
                  <a:schemeClr val="tx2"/>
                </a:solidFill>
              </a:rPr>
              <a:t> c</a:t>
            </a:r>
            <a:r>
              <a:rPr lang="fr-FR" sz="2400" dirty="0" smtClean="0">
                <a:solidFill>
                  <a:schemeClr val="tx2"/>
                </a:solidFill>
              </a:rPr>
              <a:t>es images sont accessibles librement à partir  de </a:t>
            </a:r>
            <a:r>
              <a:rPr lang="en-GB" sz="2400" dirty="0"/>
              <a:t>Copernicus Open Access Hub </a:t>
            </a:r>
            <a:endParaRPr lang="en-GB" sz="2400" dirty="0" smtClean="0"/>
          </a:p>
          <a:p>
            <a:pPr lvl="1"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 mais d’un accès peu commode en pratique </a:t>
            </a:r>
          </a:p>
          <a:p>
            <a:pPr lvl="2">
              <a:buFont typeface="Wingdings" pitchFamily="2" charset="2"/>
              <a:buChar char="Ø"/>
            </a:pPr>
            <a:r>
              <a:rPr lang="fr-FR" sz="2000" dirty="0" smtClean="0">
                <a:solidFill>
                  <a:schemeClr val="tx2"/>
                </a:solidFill>
              </a:rPr>
              <a:t> limitation de volume de flux (2 images en parallèle)</a:t>
            </a:r>
          </a:p>
          <a:p>
            <a:pPr lvl="2">
              <a:buFont typeface="Wingdings" pitchFamily="2" charset="2"/>
              <a:buChar char="Ø"/>
            </a:pPr>
            <a:r>
              <a:rPr lang="fr-FR" sz="2000" dirty="0">
                <a:solidFill>
                  <a:schemeClr val="tx2"/>
                </a:solidFill>
              </a:rPr>
              <a:t> </a:t>
            </a:r>
            <a:r>
              <a:rPr lang="fr-FR" sz="2000" dirty="0" smtClean="0">
                <a:solidFill>
                  <a:schemeClr val="tx2"/>
                </a:solidFill>
              </a:rPr>
              <a:t>procédure plus complexe pour images non récentes</a:t>
            </a:r>
            <a:endParaRPr lang="fr-FR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 Enseignements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2" name="Rectangle 1"/>
          <p:cNvSpPr/>
          <p:nvPr/>
        </p:nvSpPr>
        <p:spPr>
          <a:xfrm>
            <a:off x="404734" y="5561351"/>
            <a:ext cx="8419743" cy="9593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Besoin d’infrastructures (gérer de gros volumes de données, </a:t>
            </a:r>
            <a:r>
              <a:rPr lang="fr-FR" sz="2400" b="1" dirty="0" smtClean="0">
                <a:solidFill>
                  <a:schemeClr val="tx1"/>
                </a:solidFill>
              </a:rPr>
              <a:t>faciliter l’accès aux images </a:t>
            </a:r>
            <a:r>
              <a:rPr lang="fr-FR" sz="2400" b="1" dirty="0" err="1" smtClean="0">
                <a:solidFill>
                  <a:schemeClr val="tx1"/>
                </a:solidFill>
              </a:rPr>
              <a:t>Sentinel</a:t>
            </a:r>
            <a:r>
              <a:rPr lang="fr-FR" sz="2400" dirty="0" smtClean="0">
                <a:solidFill>
                  <a:schemeClr val="tx1"/>
                </a:solidFill>
              </a:rPr>
              <a:t>)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84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43" y="1204622"/>
            <a:ext cx="8550234" cy="413155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fr-FR" sz="2400" b="1" dirty="0" smtClean="0"/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800" b="1" dirty="0" smtClean="0">
                <a:solidFill>
                  <a:schemeClr val="tx2"/>
                </a:solidFill>
              </a:rPr>
              <a:t> Problèmes de disponibilité 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 l’ESA fournit les images S1 partiellement prétraitées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 smtClean="0">
                <a:solidFill>
                  <a:schemeClr val="tx2"/>
                </a:solidFill>
              </a:rPr>
              <a:t> </a:t>
            </a:r>
            <a:r>
              <a:rPr lang="fr-FR" sz="2000" dirty="0" err="1" smtClean="0">
                <a:solidFill>
                  <a:schemeClr val="tx2"/>
                </a:solidFill>
              </a:rPr>
              <a:t>géoréférencement</a:t>
            </a:r>
            <a:r>
              <a:rPr lang="fr-FR" sz="2000" dirty="0" smtClean="0">
                <a:solidFill>
                  <a:schemeClr val="tx2"/>
                </a:solidFill>
              </a:rPr>
              <a:t> grossier à partir de l’orbite du satellite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fr-FR" sz="2000" dirty="0">
                <a:solidFill>
                  <a:schemeClr val="tx2"/>
                </a:solidFill>
              </a:rPr>
              <a:t> </a:t>
            </a:r>
            <a:r>
              <a:rPr lang="fr-FR" sz="2000" dirty="0" smtClean="0">
                <a:solidFill>
                  <a:schemeClr val="tx2"/>
                </a:solidFill>
              </a:rPr>
              <a:t>le </a:t>
            </a:r>
            <a:r>
              <a:rPr lang="fr-FR" sz="2000" dirty="0" err="1" smtClean="0">
                <a:solidFill>
                  <a:schemeClr val="tx2"/>
                </a:solidFill>
              </a:rPr>
              <a:t>géoréférencement</a:t>
            </a:r>
            <a:r>
              <a:rPr lang="fr-FR" sz="2000" dirty="0" smtClean="0">
                <a:solidFill>
                  <a:schemeClr val="tx2"/>
                </a:solidFill>
              </a:rPr>
              <a:t> précis est à la charge de l’utilisateur</a:t>
            </a:r>
          </a:p>
          <a:p>
            <a:pPr lvl="1">
              <a:lnSpc>
                <a:spcPct val="150000"/>
              </a:lnSpc>
              <a:buFont typeface="Calibri" panose="020F0502020204030204" pitchFamily="34" charset="0"/>
              <a:buChar char="–"/>
            </a:pPr>
            <a:r>
              <a:rPr lang="fr-FR" sz="2400" dirty="0" smtClean="0">
                <a:solidFill>
                  <a:schemeClr val="tx2"/>
                </a:solidFill>
              </a:rPr>
              <a:t>L’ESA fournit un logiciel pour les prétraitements supplémentaires (SNAP)</a:t>
            </a:r>
            <a:endParaRPr lang="fr-FR" sz="2800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Char char="Ø"/>
            </a:pPr>
            <a:endParaRPr lang="fr-FR" sz="2800" b="1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B65B81-E679-774A-8BD0-334FBA13152D}"/>
              </a:ext>
            </a:extLst>
          </p:cNvPr>
          <p:cNvSpPr/>
          <p:nvPr/>
        </p:nvSpPr>
        <p:spPr>
          <a:xfrm>
            <a:off x="1" y="0"/>
            <a:ext cx="1902372" cy="346841"/>
          </a:xfrm>
          <a:custGeom>
            <a:avLst/>
            <a:gdLst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3677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  <a:gd name="connsiteX0" fmla="*/ 0 w 7367752"/>
              <a:gd name="connsiteY0" fmla="*/ 0 h 693683"/>
              <a:gd name="connsiteX1" fmla="*/ 7367752 w 7367752"/>
              <a:gd name="connsiteY1" fmla="*/ 0 h 693683"/>
              <a:gd name="connsiteX2" fmla="*/ 7062952 w 7367752"/>
              <a:gd name="connsiteY2" fmla="*/ 693683 h 693683"/>
              <a:gd name="connsiteX3" fmla="*/ 0 w 7367752"/>
              <a:gd name="connsiteY3" fmla="*/ 693683 h 693683"/>
              <a:gd name="connsiteX4" fmla="*/ 0 w 7367752"/>
              <a:gd name="connsiteY4" fmla="*/ 0 h 6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7752" h="693683">
                <a:moveTo>
                  <a:pt x="0" y="0"/>
                </a:moveTo>
                <a:lnTo>
                  <a:pt x="7367752" y="0"/>
                </a:lnTo>
                <a:lnTo>
                  <a:pt x="7062952" y="693683"/>
                </a:lnTo>
                <a:lnTo>
                  <a:pt x="0" y="693683"/>
                </a:lnTo>
                <a:lnTo>
                  <a:pt x="0" y="0"/>
                </a:lnTo>
                <a:close/>
              </a:path>
            </a:pathLst>
          </a:custGeom>
          <a:solidFill>
            <a:srgbClr val="299B3B"/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23BEF1D1-EC4A-994E-8EF8-53DED3BA5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3" y="528074"/>
            <a:ext cx="8229600" cy="571500"/>
          </a:xfrm>
        </p:spPr>
        <p:txBody>
          <a:bodyPr>
            <a:noAutofit/>
          </a:bodyPr>
          <a:lstStyle/>
          <a:p>
            <a:pPr algn="l"/>
            <a:r>
              <a:rPr lang="fr-FR" sz="3200" dirty="0" smtClean="0">
                <a:solidFill>
                  <a:srgbClr val="299B3B"/>
                </a:solidFill>
              </a:rPr>
              <a:t> Enseignements </a:t>
            </a:r>
            <a:endParaRPr lang="fr-FR" sz="3200" dirty="0">
              <a:solidFill>
                <a:srgbClr val="299B3B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3E643C89-18AA-40F9-A673-B7D70609AD64}"/>
              </a:ext>
            </a:extLst>
          </p:cNvPr>
          <p:cNvSpPr txBox="1">
            <a:spLocks/>
          </p:cNvSpPr>
          <p:nvPr/>
        </p:nvSpPr>
        <p:spPr>
          <a:xfrm>
            <a:off x="678140" y="1341099"/>
            <a:ext cx="7421806" cy="46624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 smtClean="0"/>
          </a:p>
          <a:p>
            <a:endParaRPr lang="en-US" b="1" dirty="0" smtClean="0"/>
          </a:p>
          <a:p>
            <a:endParaRPr lang="x-none" dirty="0"/>
          </a:p>
        </p:txBody>
      </p:sp>
      <p:sp>
        <p:nvSpPr>
          <p:cNvPr id="2" name="Rectangle 1"/>
          <p:cNvSpPr/>
          <p:nvPr/>
        </p:nvSpPr>
        <p:spPr>
          <a:xfrm>
            <a:off x="274243" y="5561351"/>
            <a:ext cx="8419743" cy="95937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L’utilisateur doit réaliser une partie des prétraitements 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96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Office Theme">
  <a:themeElements>
    <a:clrScheme name="Custom 1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Custom 1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4ef62ef1-aeb2-444f-82f4-e9b370b3edc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F3C62544592B4782312A080A5EF99F" ma:contentTypeVersion="9" ma:contentTypeDescription="Create a new document." ma:contentTypeScope="" ma:versionID="4510621805d35971b7746ae6aff3c59b">
  <xsd:schema xmlns:xsd="http://www.w3.org/2001/XMLSchema" xmlns:xs="http://www.w3.org/2001/XMLSchema" xmlns:p="http://schemas.microsoft.com/office/2006/metadata/properties" xmlns:ns2="4ef62ef1-aeb2-444f-82f4-e9b370b3edca" xmlns:ns3="37d4ea5a-4196-4dff-a56e-620242a7853a" targetNamespace="http://schemas.microsoft.com/office/2006/metadata/properties" ma:root="true" ma:fieldsID="8c86f66106ad7c5e5eb7e4005d3b0c4e" ns2:_="" ns3:_="">
    <xsd:import namespace="4ef62ef1-aeb2-444f-82f4-e9b370b3edca"/>
    <xsd:import namespace="37d4ea5a-4196-4dff-a56e-620242a785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Description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f62ef1-aeb2-444f-82f4-e9b370b3ed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escription" ma:index="10" nillable="true" ma:displayName="Description" ma:description="a short description of the file" ma:format="Dropdown" ma:internalName="Description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4ea5a-4196-4dff-a56e-620242a7853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D9AFEC-7B3C-46B5-9920-D7E5E39571D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37d4ea5a-4196-4dff-a56e-620242a7853a"/>
    <ds:schemaRef ds:uri="4ef62ef1-aeb2-444f-82f4-e9b370b3edc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CACB8B-FE6A-4747-A3C0-8EF2E75381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8FC810-B503-4415-A183-658FCAD5A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f62ef1-aeb2-444f-82f4-e9b370b3edca"/>
    <ds:schemaRef ds:uri="37d4ea5a-4196-4dff-a56e-620242a785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9365</TotalTime>
  <Words>1039</Words>
  <Application>Microsoft Office PowerPoint</Application>
  <PresentationFormat>Affichage à l'écran (4:3)</PresentationFormat>
  <Paragraphs>257</Paragraphs>
  <Slides>23</Slides>
  <Notes>21</Notes>
  <HiddenSlides>3</HiddenSlides>
  <MMClips>0</MMClips>
  <ScaleCrop>false</ScaleCrop>
  <HeadingPairs>
    <vt:vector size="4" baseType="variant">
      <vt:variant>
        <vt:lpstr>Thème</vt:lpstr>
      </vt:variant>
      <vt:variant>
        <vt:i4>4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Office Theme</vt:lpstr>
      <vt:lpstr>1_Office Theme</vt:lpstr>
      <vt:lpstr>5_Office Theme</vt:lpstr>
      <vt:lpstr>3_Office Theme</vt:lpstr>
      <vt:lpstr>Présentation PowerPoint</vt:lpstr>
      <vt:lpstr>Contexte</vt:lpstr>
      <vt:lpstr>Fiche d’identité du projet NIVA</vt:lpstr>
      <vt:lpstr>Les Work Packages </vt:lpstr>
      <vt:lpstr>Le nouveau système de monitoring de la PAC</vt:lpstr>
      <vt:lpstr>Préparation des images satellite pour le monitoring PAC</vt:lpstr>
      <vt:lpstr> Différents niveaux de prétraitements : exemple S2</vt:lpstr>
      <vt:lpstr> Enseignements </vt:lpstr>
      <vt:lpstr> Enseignements </vt:lpstr>
      <vt:lpstr> Enseignements </vt:lpstr>
      <vt:lpstr> Enseignements </vt:lpstr>
      <vt:lpstr>Contribution NIVA </vt:lpstr>
      <vt:lpstr>Contribution NIVA</vt:lpstr>
      <vt:lpstr>Préparation des images satellite pour les indicateurs agro-environnementaux </vt:lpstr>
      <vt:lpstr>Les indicateurs agro-environnementaux</vt:lpstr>
      <vt:lpstr>Les indicateurs agro-environnementaux</vt:lpstr>
      <vt:lpstr>Données raster / données vecteur</vt:lpstr>
      <vt:lpstr>Données raster / données vecteur</vt:lpstr>
      <vt:lpstr> </vt:lpstr>
      <vt:lpstr>Indicateur Carbone Tier I : apport INRAE</vt:lpstr>
      <vt:lpstr>Indicateur lixiviation des nitrates</vt:lpstr>
      <vt:lpstr>Indicateur biodiversité : principe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macuser</dc:creator>
  <cp:lastModifiedBy>Dominique Laurent</cp:lastModifiedBy>
  <cp:revision>355</cp:revision>
  <dcterms:created xsi:type="dcterms:W3CDTF">2016-06-28T19:05:33Z</dcterms:created>
  <dcterms:modified xsi:type="dcterms:W3CDTF">2024-01-22T12:15:17Z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0x01010012F3C62544592B4782312A080A5EF99F</vt:lpwstr>
  </property>
</Properties>
</file>